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6" r:id="rId2"/>
    <p:sldId id="313" r:id="rId3"/>
    <p:sldId id="314" r:id="rId4"/>
    <p:sldId id="315" r:id="rId5"/>
    <p:sldId id="312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</p:sldIdLst>
  <p:sldSz cx="9144000" cy="6858000" type="screen4x3"/>
  <p:notesSz cx="7772400" cy="10058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C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C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C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357D19F-6FFA-43B2-BD41-AE9601813937}" type="slidenum">
              <a:t>‹#›</a:t>
            </a:fld>
            <a:endParaRPr lang="es-C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37793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s-CL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s-C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CL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s-C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CL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s-C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CL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s-C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C6AFB4F-D03B-427A-A87A-92A61F8306AF}" type="slidenum"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730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s-CL" sz="2000" b="0" i="0" u="none" strike="noStrike" kern="1200">
        <a:ln>
          <a:noFill/>
        </a:ln>
        <a:latin typeface="Arial" pitchFamily="18"/>
        <a:ea typeface="Microsoft YaHei" pitchFamily="2"/>
        <a:cs typeface="Lucida San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C6AFB4F-D03B-427A-A87A-92A61F8306AF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72037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DEA7F8F-3ACA-4B4A-9CAF-E387893783B4}" type="datetime1">
              <a:rPr lang="es-CL" smtClean="0"/>
              <a:pPr lvl="0"/>
              <a:t>05-11-2018</a:t>
            </a:fld>
            <a:endParaRPr lang="es-CL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F5100AB-D879-4EF8-A93E-2208678D5BDD}" type="slidenum">
              <a:t>‹#›</a:t>
            </a:fld>
            <a:endParaRPr lang="es-CL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101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DEA7F8F-3ACA-4B4A-9CAF-E387893783B4}" type="datetime1">
              <a:rPr lang="es-CL" smtClean="0"/>
              <a:pPr lvl="0"/>
              <a:t>05-11-2018</a:t>
            </a:fld>
            <a:endParaRPr lang="es-CL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EC7A4D6-0DD5-45DC-ACF4-849A18655B65}" type="slidenum">
              <a:t>‹#›</a:t>
            </a:fld>
            <a:endParaRPr lang="es-CL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812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DEA7F8F-3ACA-4B4A-9CAF-E387893783B4}" type="datetime1">
              <a:rPr lang="es-CL" smtClean="0"/>
              <a:pPr lvl="0"/>
              <a:t>05-11-2018</a:t>
            </a:fld>
            <a:endParaRPr lang="es-CL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203025D-E6DE-4C61-99A6-7D4FA8217769}" type="slidenum">
              <a:t>‹#›</a:t>
            </a:fld>
            <a:endParaRPr lang="es-CL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926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DEA7F8F-3ACA-4B4A-9CAF-E387893783B4}" type="datetime1">
              <a:rPr lang="es-CL" smtClean="0"/>
              <a:pPr lvl="0"/>
              <a:t>05-11-2018</a:t>
            </a:fld>
            <a:endParaRPr lang="es-CL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729B2BAA-5DBE-41A3-89F4-8E447BB7527C}" type="slidenum">
              <a:t>‹#›</a:t>
            </a:fld>
            <a:endParaRPr lang="es-CL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029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DEA7F8F-3ACA-4B4A-9CAF-E387893783B4}" type="datetime1">
              <a:rPr lang="es-CL" smtClean="0"/>
              <a:pPr lvl="0"/>
              <a:t>05-11-2018</a:t>
            </a:fld>
            <a:endParaRPr lang="es-CL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A0B25471-C083-427B-BA55-ACF6332A929E}" type="slidenum">
              <a:t>‹#›</a:t>
            </a:fld>
            <a:endParaRPr lang="es-CL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293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DEA7F8F-3ACA-4B4A-9CAF-E387893783B4}" type="datetime1">
              <a:rPr lang="es-CL" smtClean="0"/>
              <a:pPr lvl="0"/>
              <a:t>05-11-2018</a:t>
            </a:fld>
            <a:endParaRPr lang="es-CL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91884B2-F6F2-4D8B-AD30-50E5B773C767}" type="slidenum">
              <a:t>‹#›</a:t>
            </a:fld>
            <a:endParaRPr lang="es-CL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570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DEA7F8F-3ACA-4B4A-9CAF-E387893783B4}" type="datetime1">
              <a:rPr lang="es-CL" smtClean="0"/>
              <a:pPr lvl="0"/>
              <a:t>05-11-2018</a:t>
            </a:fld>
            <a:endParaRPr lang="es-CL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A19D6CEF-E882-4988-AE0E-39D3272925E2}" type="slidenum">
              <a:t>‹#›</a:t>
            </a:fld>
            <a:endParaRPr lang="es-CL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118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DEA7F8F-3ACA-4B4A-9CAF-E387893783B4}" type="datetime1">
              <a:rPr lang="es-CL" smtClean="0"/>
              <a:pPr lvl="0"/>
              <a:t>05-11-2018</a:t>
            </a:fld>
            <a:endParaRPr lang="es-CL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7C3FBC0C-7585-44B9-8B34-43C00F5DF46E}" type="slidenum">
              <a:t>‹#›</a:t>
            </a:fld>
            <a:endParaRPr lang="es-CL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505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DEA7F8F-3ACA-4B4A-9CAF-E387893783B4}" type="datetime1">
              <a:rPr lang="es-CL" smtClean="0"/>
              <a:pPr lvl="0"/>
              <a:t>05-11-2018</a:t>
            </a:fld>
            <a:endParaRPr lang="es-CL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4A1E119-0B08-40C6-BC24-1F809B144193}" type="slidenum">
              <a:t>‹#›</a:t>
            </a:fld>
            <a:endParaRPr lang="es-CL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807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DEA7F8F-3ACA-4B4A-9CAF-E387893783B4}" type="datetime1">
              <a:rPr lang="es-CL" smtClean="0"/>
              <a:pPr lvl="0"/>
              <a:t>05-11-2018</a:t>
            </a:fld>
            <a:endParaRPr lang="es-CL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0B1999B5-6DD8-46D3-A162-21BBBE5C0004}" type="slidenum">
              <a:t>‹#›</a:t>
            </a:fld>
            <a:endParaRPr lang="es-CL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567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DEA7F8F-3ACA-4B4A-9CAF-E387893783B4}" type="datetime1">
              <a:rPr lang="es-CL" smtClean="0"/>
              <a:pPr lvl="0"/>
              <a:t>05-11-2018</a:t>
            </a:fld>
            <a:endParaRPr lang="es-CL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D9C28237-E8DA-483F-B6CD-E65F8604FA05}" type="slidenum">
              <a:t>‹#›</a:t>
            </a:fld>
            <a:endParaRPr lang="es-CL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01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8"/>
          <p:cNvSpPr txBox="1">
            <a:spLocks noGrp="1"/>
          </p:cNvSpPr>
          <p:nvPr>
            <p:ph type="body" idx="1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1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9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9pPr>
          </a:lstStyle>
          <a:p>
            <a:pPr lvl="0"/>
            <a:r>
              <a:rPr lang="es-CL"/>
              <a:t>Click to edit the outline text format</a:t>
            </a:r>
          </a:p>
          <a:p>
            <a:pPr lvl="1"/>
            <a:r>
              <a:rPr lang="es-CL"/>
              <a:t>Second Outline Level</a:t>
            </a:r>
          </a:p>
          <a:p>
            <a:pPr lvl="2"/>
            <a:r>
              <a:rPr lang="es-CL"/>
              <a:t>Third Outline Level</a:t>
            </a:r>
          </a:p>
          <a:p>
            <a:pPr lvl="3"/>
            <a:r>
              <a:rPr lang="es-CL"/>
              <a:t>Fourth Outline Level</a:t>
            </a:r>
          </a:p>
          <a:p>
            <a:pPr lvl="4"/>
            <a:r>
              <a:rPr lang="es-CL"/>
              <a:t>Fifth Outline Level</a:t>
            </a:r>
          </a:p>
          <a:p>
            <a:pPr lvl="5"/>
            <a:r>
              <a:rPr lang="es-CL"/>
              <a:t>Sixth Outline Level</a:t>
            </a:r>
          </a:p>
          <a:p>
            <a:pPr lvl="6"/>
            <a:r>
              <a:rPr lang="es-CL"/>
              <a:t>Seventh Outline Level</a:t>
            </a:r>
          </a:p>
          <a:p>
            <a:pPr lvl="7"/>
            <a:r>
              <a:rPr lang="es-CL"/>
              <a:t>Eighth Outline Level</a:t>
            </a:r>
          </a:p>
          <a:p>
            <a:pPr lvl="0"/>
            <a:r>
              <a:rPr lang="es-CL"/>
              <a:t>Ninth Outline Level</a:t>
            </a:r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13"/>
          <p:cNvSpPr txBox="1">
            <a:spLocks noGrp="1"/>
          </p:cNvSpPr>
          <p:nvPr>
            <p:ph type="dt" sz="half" idx="2"/>
          </p:nvPr>
        </p:nvSpPr>
        <p:spPr>
          <a:xfrm>
            <a:off x="5791320" y="6203520"/>
            <a:ext cx="2590560" cy="3837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s-CL" sz="1800" b="0" i="0" u="none" strike="noStrike" kern="1200" spc="0">
                <a:solidFill>
                  <a:srgbClr val="FFFFFF"/>
                </a:solidFill>
                <a:latin typeface="Constanti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DEA7F8F-3ACA-4B4A-9CAF-E387893783B4}" type="datetime1">
              <a:rPr lang="es-CL"/>
              <a:pPr lvl="0"/>
              <a:t>05-11-2018</a:t>
            </a:fld>
            <a:endParaRPr lang="es-CL"/>
          </a:p>
        </p:txBody>
      </p:sp>
      <p:sp>
        <p:nvSpPr>
          <p:cNvPr id="4" name="Номер слайда 14"/>
          <p:cNvSpPr txBox="1">
            <a:spLocks noGrp="1"/>
          </p:cNvSpPr>
          <p:nvPr>
            <p:ph type="sldNum" sz="quarter" idx="4"/>
          </p:nvPr>
        </p:nvSpPr>
        <p:spPr>
          <a:xfrm>
            <a:off x="8410680" y="6181560"/>
            <a:ext cx="609120" cy="45683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s-CL" sz="1800" b="0" i="0" u="none" strike="noStrike" kern="1200" spc="0">
                <a:solidFill>
                  <a:srgbClr val="FFFFFF"/>
                </a:solidFill>
                <a:latin typeface="Constanti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7F66898-F1B5-4355-8538-1DF1EDECB269}" type="slidenum">
              <a:t>‹#›</a:t>
            </a:fld>
            <a:endParaRPr lang="es-CL"/>
          </a:p>
        </p:txBody>
      </p:sp>
      <p:sp>
        <p:nvSpPr>
          <p:cNvPr id="5" name="Нижний колонтитул 15"/>
          <p:cNvSpPr txBox="1">
            <a:spLocks noGrp="1"/>
          </p:cNvSpPr>
          <p:nvPr>
            <p:ph type="ftr" sz="quarter" idx="3"/>
          </p:nvPr>
        </p:nvSpPr>
        <p:spPr>
          <a:xfrm>
            <a:off x="2133720" y="6203520"/>
            <a:ext cx="3580919" cy="3837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es-CL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CL"/>
          </a:p>
        </p:txBody>
      </p:sp>
      <p:sp>
        <p:nvSpPr>
          <p:cNvPr id="6" name="Заголовок 16"/>
          <p:cNvSpPr txBox="1"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Click to edit the title text formatОбразец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l" rtl="0" hangingPunct="1">
        <a:spcBef>
          <a:spcPts val="0"/>
        </a:spcBef>
        <a:spcAft>
          <a:spcPts val="0"/>
        </a:spcAft>
        <a:buNone/>
        <a:tabLst/>
        <a:defRPr lang="ru-RU" sz="4200" b="0" i="0" u="none" strike="noStrike" kern="1200" spc="0">
          <a:ln>
            <a:noFill/>
          </a:ln>
          <a:solidFill>
            <a:srgbClr val="DBDBDB"/>
          </a:solidFill>
          <a:latin typeface="Constantia" pitchFamily="18"/>
          <a:ea typeface="Microsoft YaHei" pitchFamily="2"/>
          <a:cs typeface="Lucida Sans" pitchFamily="2"/>
        </a:defRPr>
      </a:lvl1pPr>
    </p:titleStyle>
    <p:bodyStyle>
      <a:lvl1pPr lvl="0">
        <a:buSzPct val="45000"/>
        <a:buFont typeface="StarSymbol"/>
        <a:buChar char="●"/>
        <a:tabLst/>
        <a:defRPr lang="es-CL" sz="2600" b="0" i="0" u="none" strike="noStrike" spc="0">
          <a:solidFill>
            <a:srgbClr val="FFFFFF"/>
          </a:solidFill>
          <a:latin typeface="Constantia" pitchFamily="18"/>
        </a:defRPr>
      </a:lvl1pPr>
      <a:lvl2pPr lvl="1">
        <a:buSzPct val="75000"/>
        <a:buFont typeface="StarSymbol"/>
        <a:buChar char="–"/>
        <a:tabLst/>
        <a:defRPr lang="es-CL" sz="2600" b="0" i="0" u="none" strike="noStrike" spc="0">
          <a:solidFill>
            <a:srgbClr val="FFFFFF"/>
          </a:solidFill>
          <a:latin typeface="Constantia" pitchFamily="18"/>
        </a:defRPr>
      </a:lvl2pPr>
      <a:lvl3pPr lvl="2">
        <a:buSzPct val="45000"/>
        <a:buFont typeface="StarSymbol"/>
        <a:buChar char="●"/>
        <a:tabLst/>
        <a:defRPr lang="es-CL" sz="2600" b="0" i="0" u="none" strike="noStrike" spc="0">
          <a:solidFill>
            <a:srgbClr val="FFFFFF"/>
          </a:solidFill>
          <a:latin typeface="Constantia" pitchFamily="18"/>
        </a:defRPr>
      </a:lvl3pPr>
      <a:lvl4pPr lvl="3">
        <a:buSzPct val="75000"/>
        <a:buFont typeface="StarSymbol"/>
        <a:buChar char="–"/>
        <a:tabLst/>
        <a:defRPr lang="es-CL" sz="2600" b="0" i="0" u="none" strike="noStrike" spc="0">
          <a:solidFill>
            <a:srgbClr val="FFFFFF"/>
          </a:solidFill>
          <a:latin typeface="Constantia" pitchFamily="18"/>
        </a:defRPr>
      </a:lvl4pPr>
      <a:lvl5pPr lvl="4">
        <a:buSzPct val="45000"/>
        <a:buFont typeface="StarSymbol"/>
        <a:buChar char="●"/>
        <a:tabLst/>
        <a:defRPr lang="es-CL" sz="2600" b="0" i="0" u="none" strike="noStrike" spc="0">
          <a:solidFill>
            <a:srgbClr val="FFFFFF"/>
          </a:solidFill>
          <a:latin typeface="Constantia" pitchFamily="18"/>
        </a:defRPr>
      </a:lvl5pPr>
      <a:lvl6pPr lvl="5">
        <a:buSzPct val="45000"/>
        <a:buFont typeface="StarSymbol"/>
        <a:buChar char="●"/>
        <a:tabLst/>
        <a:defRPr lang="es-CL" sz="2600" b="0" i="0" u="none" strike="noStrike" spc="0">
          <a:solidFill>
            <a:srgbClr val="FFFFFF"/>
          </a:solidFill>
          <a:latin typeface="Constantia" pitchFamily="18"/>
        </a:defRPr>
      </a:lvl6pPr>
      <a:lvl7pPr lvl="6">
        <a:buSzPct val="45000"/>
        <a:buFont typeface="StarSymbol"/>
        <a:buChar char="●"/>
        <a:tabLst/>
        <a:defRPr lang="es-CL" sz="2600" b="0" i="0" u="none" strike="noStrike" spc="0">
          <a:solidFill>
            <a:srgbClr val="FFFFFF"/>
          </a:solidFill>
          <a:latin typeface="Constantia" pitchFamily="18"/>
        </a:defRPr>
      </a:lvl7pPr>
      <a:lvl8pPr lvl="7">
        <a:buSzPct val="45000"/>
        <a:buFont typeface="StarSymbol"/>
        <a:buChar char="●"/>
        <a:tabLst/>
        <a:defRPr lang="es-CL" sz="2600" b="0" i="0" u="none" strike="noStrike" spc="0">
          <a:solidFill>
            <a:srgbClr val="FFFFFF"/>
          </a:solidFill>
          <a:latin typeface="Constantia" pitchFamily="18"/>
        </a:defRPr>
      </a:lvl8pPr>
      <a:lvl9pPr marL="0" marR="0" lvl="0" indent="0" algn="l" rtl="0" hangingPunct="1">
        <a:spcBef>
          <a:spcPts val="601"/>
        </a:spcBef>
        <a:spcAft>
          <a:spcPts val="1417"/>
        </a:spcAft>
        <a:buClr>
          <a:srgbClr val="F3A447"/>
        </a:buClr>
        <a:buSzPct val="85000"/>
        <a:buFont typeface="Wingdings 2"/>
        <a:buChar char=""/>
        <a:tabLst/>
        <a:defRPr lang="es-CL" sz="2600" b="0" i="0" u="none" strike="noStrike" spc="0">
          <a:solidFill>
            <a:srgbClr val="FFFFFF"/>
          </a:solidFill>
          <a:latin typeface="Constantia" pitchFamily="1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717840"/>
            <a:ext cx="8229240" cy="1366200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sz="4400" dirty="0">
                <a:solidFill>
                  <a:schemeClr val="tx1"/>
                </a:solidFill>
              </a:rPr>
              <a:t>On the possible detection of </a:t>
            </a:r>
            <a:r>
              <a:rPr lang="en-US" sz="4400" dirty="0">
                <a:solidFill>
                  <a:srgbClr val="FF0000"/>
                </a:solidFill>
              </a:rPr>
              <a:t>C</a:t>
            </a:r>
            <a:r>
              <a:rPr lang="en-US" sz="4400" baseline="-25000" dirty="0">
                <a:solidFill>
                  <a:srgbClr val="FF0000"/>
                </a:solidFill>
              </a:rPr>
              <a:t>60</a:t>
            </a:r>
            <a:r>
              <a:rPr lang="en-US" sz="4400" baseline="30000" dirty="0">
                <a:solidFill>
                  <a:srgbClr val="FF0000"/>
                </a:solidFill>
              </a:rPr>
              <a:t>+</a:t>
            </a:r>
            <a:r>
              <a:rPr lang="en-US" sz="4400" dirty="0">
                <a:solidFill>
                  <a:schemeClr val="tx1"/>
                </a:solidFill>
              </a:rPr>
              <a:t> in the interstellar medium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9588" y="2864400"/>
            <a:ext cx="4500825" cy="318781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2800" b="0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Microsoft YaHei" pitchFamily="2"/>
                <a:cs typeface="Lucida Sans" pitchFamily="2"/>
              </a:rPr>
              <a:t>Gazinur Galazutdinov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2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2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2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b="1" i="0" u="none" strike="noStrike" kern="1200" dirty="0">
                <a:ln>
                  <a:noFill/>
                </a:ln>
                <a:solidFill>
                  <a:srgbClr val="6600FF"/>
                </a:solidFill>
                <a:latin typeface="Arial" pitchFamily="18"/>
                <a:ea typeface="Microsoft YaHei" pitchFamily="2"/>
                <a:cs typeface="Lucida Sans" pitchFamily="2"/>
              </a:rPr>
              <a:t>Universidad Católica del Norte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b="1" i="0" u="none" strike="noStrike" kern="1200" dirty="0">
                <a:ln>
                  <a:noFill/>
                </a:ln>
                <a:solidFill>
                  <a:srgbClr val="6600FF"/>
                </a:solidFill>
                <a:latin typeface="Arial" pitchFamily="18"/>
                <a:ea typeface="Microsoft YaHei" pitchFamily="2"/>
                <a:cs typeface="Lucida Sans" pitchFamily="2"/>
              </a:rPr>
              <a:t>Antofagasta, Chile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2600" b="0" i="0" u="none" strike="noStrike" kern="1200" dirty="0">
              <a:ln>
                <a:noFill/>
              </a:ln>
              <a:solidFill>
                <a:srgbClr val="6600FF"/>
              </a:solidFill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b="0" i="0" u="none" strike="noStrike" kern="1200" dirty="0">
                <a:ln>
                  <a:noFill/>
                </a:ln>
                <a:solidFill>
                  <a:srgbClr val="6600FF"/>
                </a:solidFill>
                <a:latin typeface="Arial" pitchFamily="18"/>
                <a:ea typeface="Microsoft YaHei" pitchFamily="2"/>
                <a:cs typeface="Lucida Sans" pitchFamily="2"/>
              </a:rPr>
              <a:t>Pulkovo Observatory, Russia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b="0" i="0" u="none" strike="noStrike" kern="1200" dirty="0">
                <a:ln>
                  <a:noFill/>
                </a:ln>
                <a:solidFill>
                  <a:srgbClr val="6600FF"/>
                </a:solidFill>
                <a:latin typeface="Arial" pitchFamily="18"/>
                <a:ea typeface="Microsoft YaHei" pitchFamily="2"/>
                <a:cs typeface="Lucida Sans" pitchFamily="2"/>
              </a:rPr>
              <a:t>Special Astrophysical Observatory, Russia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4000">
                <a:solidFill>
                  <a:srgbClr val="FF3300"/>
                </a:solidFill>
              </a:rPr>
              <a:t>Telluric lines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73520" y="1418400"/>
            <a:ext cx="7314840" cy="4485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82760" y="1519560"/>
            <a:ext cx="8229240" cy="2296440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2800">
                <a:solidFill>
                  <a:srgbClr val="FF3300"/>
                </a:solidFill>
              </a:rPr>
              <a:t>Galazutdinov, G. A.; Shimansky, V. V.; Bondar, A.; Valyavin, G.; Krełowski, J.</a:t>
            </a:r>
            <a:br>
              <a:rPr lang="ru-RU" sz="2800">
                <a:solidFill>
                  <a:srgbClr val="FF3300"/>
                </a:solidFill>
              </a:rPr>
            </a:br>
            <a:r>
              <a:rPr lang="ru-RU" sz="2800">
                <a:solidFill>
                  <a:srgbClr val="FF3300"/>
                </a:solidFill>
              </a:rPr>
              <a:t/>
            </a:r>
            <a:br>
              <a:rPr lang="ru-RU" sz="2800">
                <a:solidFill>
                  <a:srgbClr val="FF3300"/>
                </a:solidFill>
              </a:rPr>
            </a:br>
            <a:r>
              <a:rPr lang="ru-RU" sz="2800">
                <a:solidFill>
                  <a:srgbClr val="FF3300"/>
                </a:solidFill>
              </a:rPr>
              <a:t> 2017, MNRAS, 465, 3956</a:t>
            </a:r>
            <a:r>
              <a:rPr lang="ru-RU" sz="1800">
                <a:solidFill>
                  <a:srgbClr val="FF3300"/>
                </a:solidFill>
              </a:rPr>
              <a:t/>
            </a:r>
            <a:br>
              <a:rPr lang="ru-RU" sz="1800">
                <a:solidFill>
                  <a:srgbClr val="FF3300"/>
                </a:solidFill>
              </a:rPr>
            </a:br>
            <a:r>
              <a:rPr lang="ru-RU" sz="1800">
                <a:solidFill>
                  <a:srgbClr val="FF3300"/>
                </a:solidFill>
              </a:rPr>
              <a:t/>
            </a:r>
            <a:br>
              <a:rPr lang="ru-RU" sz="1800">
                <a:solidFill>
                  <a:srgbClr val="FF3300"/>
                </a:solidFill>
              </a:rPr>
            </a:br>
            <a:endParaRPr lang="ru-RU" sz="1800">
              <a:solidFill>
                <a:srgbClr val="FF33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48000" y="151560"/>
            <a:ext cx="8038440" cy="497160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3200">
                <a:solidFill>
                  <a:srgbClr val="FF3300"/>
                </a:solidFill>
              </a:rPr>
              <a:t>Non-LTE Mg II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12000" y="866880"/>
            <a:ext cx="6048000" cy="561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48000" y="151560"/>
            <a:ext cx="8038440" cy="497160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3200">
                <a:solidFill>
                  <a:srgbClr val="FF3300"/>
                </a:solidFill>
              </a:rPr>
              <a:t>Non-LTE Mg II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12000" y="866880"/>
            <a:ext cx="6048000" cy="561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 sz="180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44400" y="632520"/>
            <a:ext cx="5727600" cy="4983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-360000"/>
            <a:ext cx="8229240" cy="1731240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2600">
                <a:solidFill>
                  <a:srgbClr val="FF3333"/>
                </a:solidFill>
              </a:rPr>
              <a:t>Mg II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41920" y="792000"/>
            <a:ext cx="5086079" cy="1666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728000" y="2592000"/>
            <a:ext cx="6003720" cy="395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. Lallement et al., 2018, A&amp;A, 614, A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1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9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endParaRPr lang="ru-RU">
              <a:latin typeface="" pitchFamily="18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76000" y="432000"/>
            <a:ext cx="8229240" cy="914039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600">
                <a:solidFill>
                  <a:srgbClr val="FF3300"/>
                </a:solidFill>
              </a:rPr>
              <a:t>R. Lallement et al., 2018, A&amp;A, 614, A28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52000" y="1368000"/>
            <a:ext cx="6912000" cy="48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 weight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 noGrp="1"/>
          </p:cNvSpPr>
          <p:nvPr>
            <p:ph type="body" idx="4294967295"/>
          </p:nvPr>
        </p:nvSpPr>
        <p:spPr>
          <a:xfrm>
            <a:off x="533520" y="1600200"/>
            <a:ext cx="8152920" cy="449532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1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9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endParaRPr lang="ru-RU">
              <a:latin typeface="" pitchFamily="18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457200" y="25560"/>
            <a:ext cx="8229240" cy="761759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>
                <a:solidFill>
                  <a:srgbClr val="FF0000"/>
                </a:solidFill>
              </a:rPr>
              <a:t>No weights!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11159" y="1007999"/>
            <a:ext cx="7224840" cy="6019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eighted  f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 noGrp="1"/>
          </p:cNvSpPr>
          <p:nvPr>
            <p:ph type="body" idx="4294967295"/>
          </p:nvPr>
        </p:nvSpPr>
        <p:spPr>
          <a:xfrm>
            <a:off x="533520" y="1600200"/>
            <a:ext cx="8152920" cy="449532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1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9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endParaRPr lang="ru-RU">
              <a:latin typeface="" pitchFamily="18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457200" y="25560"/>
            <a:ext cx="8229240" cy="761759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>
                <a:solidFill>
                  <a:srgbClr val="FF3300"/>
                </a:solidFill>
              </a:rPr>
              <a:t>Weighted  fit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89520" y="787320"/>
            <a:ext cx="7062480" cy="6006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fter Correction – No we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 noGrp="1"/>
          </p:cNvSpPr>
          <p:nvPr>
            <p:ph type="body" idx="4294967295"/>
          </p:nvPr>
        </p:nvSpPr>
        <p:spPr>
          <a:xfrm>
            <a:off x="1143000" y="1828800"/>
            <a:ext cx="7543440" cy="426672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1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9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endParaRPr lang="ru-RU">
              <a:latin typeface="" pitchFamily="18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1184760" y="152280"/>
            <a:ext cx="7501680" cy="761759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>
                <a:solidFill>
                  <a:srgbClr val="FF3300"/>
                </a:solidFill>
              </a:rPr>
              <a:t>After Correction – No weights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84760" y="914039"/>
            <a:ext cx="6815880" cy="5646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4233862" cy="411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1657" y="304800"/>
            <a:ext cx="10550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dirty="0" smtClean="0">
                <a:solidFill>
                  <a:srgbClr val="FF0000"/>
                </a:solidFill>
              </a:rPr>
              <a:t>C</a:t>
            </a:r>
            <a:r>
              <a:rPr lang="es-ES_tradnl" sz="4400" baseline="-25000" dirty="0" smtClean="0">
                <a:solidFill>
                  <a:srgbClr val="FF0000"/>
                </a:solidFill>
              </a:rPr>
              <a:t>60</a:t>
            </a:r>
            <a:r>
              <a:rPr lang="es-ES_tradnl" sz="4400" baseline="30000" dirty="0" smtClean="0">
                <a:solidFill>
                  <a:srgbClr val="FF0000"/>
                </a:solidFill>
              </a:rPr>
              <a:t>+</a:t>
            </a:r>
            <a:endParaRPr lang="ru-RU" sz="44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95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fter Correction – Weigh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 noGrp="1"/>
          </p:cNvSpPr>
          <p:nvPr>
            <p:ph type="body" idx="4294967295"/>
          </p:nvPr>
        </p:nvSpPr>
        <p:spPr>
          <a:xfrm>
            <a:off x="1143000" y="1828800"/>
            <a:ext cx="7543440" cy="426672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1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9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endParaRPr lang="ru-RU">
              <a:latin typeface="" pitchFamily="18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1184760" y="152280"/>
            <a:ext cx="7501680" cy="761759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>
                <a:solidFill>
                  <a:srgbClr val="FF3300"/>
                </a:solidFill>
              </a:rPr>
              <a:t>After Correction – Weighted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71599" y="1143000"/>
            <a:ext cx="6933960" cy="5447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 sz="180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00839" y="576000"/>
            <a:ext cx="5771160" cy="56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04800" y="2286000"/>
            <a:ext cx="8229240" cy="1218960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3600" dirty="0" err="1">
                <a:solidFill>
                  <a:srgbClr val="FF3300"/>
                </a:solidFill>
              </a:rPr>
              <a:t>New</a:t>
            </a:r>
            <a:r>
              <a:rPr lang="ru-RU" sz="3600" dirty="0">
                <a:solidFill>
                  <a:srgbClr val="FF3300"/>
                </a:solidFill>
              </a:rPr>
              <a:t> </a:t>
            </a:r>
            <a:r>
              <a:rPr lang="ru-RU" sz="3600" dirty="0" err="1">
                <a:solidFill>
                  <a:srgbClr val="FF3300"/>
                </a:solidFill>
              </a:rPr>
              <a:t>results</a:t>
            </a:r>
            <a:endParaRPr lang="ru-RU" sz="36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 sz="180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6119" y="494280"/>
            <a:ext cx="8057880" cy="6057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32000" y="-144000"/>
            <a:ext cx="8229240" cy="1218960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3200">
                <a:solidFill>
                  <a:srgbClr val="FF3300"/>
                </a:solidFill>
              </a:rPr>
              <a:t>Versus  dust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1879" y="1475999"/>
            <a:ext cx="8457840" cy="39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457200" y="152280"/>
            <a:ext cx="8229240" cy="685440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>
                <a:solidFill>
                  <a:srgbClr val="FF3300"/>
                </a:solidFill>
              </a:rPr>
              <a:t>Ti II  3242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720" y="1023840"/>
            <a:ext cx="8162640" cy="4857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60000" y="144000"/>
            <a:ext cx="8229240" cy="1218960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3600">
                <a:solidFill>
                  <a:srgbClr val="CC3300"/>
                </a:solidFill>
              </a:rPr>
              <a:t>NaI 3303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000" y="1224000"/>
            <a:ext cx="8280000" cy="52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3200">
                <a:solidFill>
                  <a:srgbClr val="FF3300"/>
                </a:solidFill>
              </a:rPr>
              <a:t>FeI 3860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10760" y="1224000"/>
            <a:ext cx="8229240" cy="475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-66960"/>
            <a:ext cx="8229240" cy="1218960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3600">
                <a:solidFill>
                  <a:srgbClr val="FF3300"/>
                </a:solidFill>
              </a:rPr>
              <a:t>CN 3876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9600" y="939240"/>
            <a:ext cx="8038800" cy="5756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10760" y="0"/>
            <a:ext cx="8229240" cy="1218960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3200">
                <a:solidFill>
                  <a:srgbClr val="FF3300"/>
                </a:solidFill>
              </a:rPr>
              <a:t>CH 4300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94920" y="936000"/>
            <a:ext cx="8461080" cy="57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057400"/>
            <a:ext cx="8456613" cy="553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143000" y="450849"/>
            <a:ext cx="7467600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l-PL" altLang="pl-PL" b="1" dirty="0" smtClean="0">
                <a:solidFill>
                  <a:srgbClr val="0066FF"/>
                </a:solidFill>
                <a:latin typeface="Garamond" panose="02020404030301010803" pitchFamily="18" charset="0"/>
              </a:rPr>
              <a:t>Lab spectrum of C</a:t>
            </a:r>
            <a:r>
              <a:rPr lang="pl-PL" altLang="pl-PL" b="1" baseline="-250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60</a:t>
            </a:r>
            <a:r>
              <a:rPr lang="pl-PL" altLang="pl-PL" b="1" dirty="0" smtClean="0">
                <a:solidFill>
                  <a:srgbClr val="0066FF"/>
                </a:solidFill>
                <a:latin typeface="Garamond" panose="02020404030301010803" pitchFamily="18" charset="0"/>
              </a:rPr>
              <a:t> cation (blue line) compared to the spectrum of heavily reddened BD </a:t>
            </a:r>
            <a:r>
              <a:rPr lang="pl-PL" altLang="pl-PL" b="1" dirty="0">
                <a:solidFill>
                  <a:srgbClr val="0066FF"/>
                </a:solidFill>
                <a:latin typeface="Garamond" panose="02020404030301010803" pitchFamily="18" charset="0"/>
              </a:rPr>
              <a:t>+40</a:t>
            </a:r>
            <a:r>
              <a:rPr lang="pl-PL" altLang="pl-PL" b="1" baseline="30000" dirty="0">
                <a:solidFill>
                  <a:srgbClr val="0066FF"/>
                </a:solidFill>
                <a:latin typeface="Garamond" panose="02020404030301010803" pitchFamily="18" charset="0"/>
              </a:rPr>
              <a:t>o</a:t>
            </a:r>
            <a:r>
              <a:rPr lang="pl-PL" altLang="pl-PL" b="1" dirty="0">
                <a:solidFill>
                  <a:srgbClr val="0066FF"/>
                </a:solidFill>
                <a:latin typeface="Garamond" panose="02020404030301010803" pitchFamily="18" charset="0"/>
              </a:rPr>
              <a:t> 4220 </a:t>
            </a:r>
            <a:r>
              <a:rPr lang="pl-PL" altLang="pl-PL" b="1" dirty="0" smtClean="0">
                <a:solidFill>
                  <a:srgbClr val="0066FF"/>
                </a:solidFill>
                <a:latin typeface="Garamond" panose="02020404030301010803" pitchFamily="18" charset="0"/>
              </a:rPr>
              <a:t>(red line</a:t>
            </a:r>
            <a:r>
              <a:rPr lang="es-ES_tradnl" altLang="pl-PL" b="1" dirty="0" smtClean="0">
                <a:solidFill>
                  <a:srgbClr val="0066FF"/>
                </a:solidFill>
                <a:latin typeface="Garamond" panose="02020404030301010803" pitchFamily="18" charset="0"/>
              </a:rPr>
              <a:t>)</a:t>
            </a:r>
            <a:endParaRPr lang="pl-PL" altLang="pl-PL" b="1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43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60000" y="-210960"/>
            <a:ext cx="8229240" cy="1218960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3200">
                <a:solidFill>
                  <a:srgbClr val="FF3300"/>
                </a:solidFill>
              </a:rPr>
              <a:t>CaI 4227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2000" y="792000"/>
            <a:ext cx="8352000" cy="590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216000" y="152280"/>
            <a:ext cx="8229240" cy="1218960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3600">
                <a:solidFill>
                  <a:srgbClr val="CC3300"/>
                </a:solidFill>
              </a:rPr>
              <a:t>CH+  4232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2480" y="1456560"/>
            <a:ext cx="8543520" cy="5095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23000" y="118080"/>
            <a:ext cx="8229240" cy="783720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3200">
                <a:solidFill>
                  <a:srgbClr val="FF3300"/>
                </a:solidFill>
              </a:rPr>
              <a:t>DIB 5780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6000" y="936000"/>
            <a:ext cx="8640000" cy="56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60000" y="-216000"/>
            <a:ext cx="8229240" cy="1218960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3200">
                <a:solidFill>
                  <a:srgbClr val="CC3300"/>
                </a:solidFill>
              </a:rPr>
              <a:t>DIB  5797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720000"/>
            <a:ext cx="8424000" cy="6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19440"/>
            <a:ext cx="8229240" cy="844559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2800">
                <a:solidFill>
                  <a:srgbClr val="FF3300"/>
                </a:solidFill>
              </a:rPr>
              <a:t>DIB 6196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6000" y="734400"/>
            <a:ext cx="8836200" cy="581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3600">
                <a:solidFill>
                  <a:srgbClr val="CC3300"/>
                </a:solidFill>
              </a:rPr>
              <a:t>DIB 6284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10480" y="1256759"/>
            <a:ext cx="8129519" cy="443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3600">
                <a:solidFill>
                  <a:srgbClr val="CC3300"/>
                </a:solidFill>
              </a:rPr>
              <a:t>DIB 6284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6480" y="1296000"/>
            <a:ext cx="8201519" cy="4503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-144000"/>
            <a:ext cx="8229240" cy="1218960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3200">
                <a:solidFill>
                  <a:srgbClr val="FF3300"/>
                </a:solidFill>
              </a:rPr>
              <a:t>DIB6279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6000" y="864000"/>
            <a:ext cx="8724600" cy="5972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82760" y="-144000"/>
            <a:ext cx="8229240" cy="1218960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3200">
                <a:solidFill>
                  <a:srgbClr val="FF3300"/>
                </a:solidFill>
              </a:rPr>
              <a:t>DIB 6284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19479" y="864000"/>
            <a:ext cx="8048520" cy="58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32000" y="-210960"/>
            <a:ext cx="8229240" cy="1218960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2800">
                <a:solidFill>
                  <a:srgbClr val="CC3300"/>
                </a:solidFill>
              </a:rPr>
              <a:t>DIB 6614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8119" y="720000"/>
            <a:ext cx="8345880" cy="609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1143001" y="0"/>
            <a:ext cx="6747386" cy="952496"/>
          </a:xfrm>
        </p:spPr>
        <p:txBody>
          <a:bodyPr/>
          <a:lstStyle/>
          <a:p>
            <a:pPr lvl="0" algn="ctr">
              <a:buNone/>
            </a:pPr>
            <a:r>
              <a:rPr lang="pl-PL" sz="2800" dirty="0">
                <a:solidFill>
                  <a:srgbClr val="C00000"/>
                </a:solidFill>
              </a:rPr>
              <a:t>Laboratory gas-phase spectrum of C</a:t>
            </a:r>
            <a:r>
              <a:rPr lang="pl-PL" sz="2800" baseline="-25000" dirty="0">
                <a:solidFill>
                  <a:srgbClr val="C00000"/>
                </a:solidFill>
              </a:rPr>
              <a:t>60</a:t>
            </a:r>
            <a:r>
              <a:rPr lang="pl-PL" sz="2800" baseline="30000" dirty="0">
                <a:solidFill>
                  <a:srgbClr val="C00000"/>
                </a:solidFill>
              </a:rPr>
              <a:t>+</a:t>
            </a:r>
            <a:r>
              <a:rPr lang="pl-PL" sz="2800" dirty="0">
                <a:solidFill>
                  <a:srgbClr val="C00000"/>
                </a:solidFill>
              </a:rPr>
              <a:t> by </a:t>
            </a:r>
            <a:r>
              <a:rPr lang="pl-PL" sz="2800" dirty="0" smtClean="0">
                <a:solidFill>
                  <a:srgbClr val="C00000"/>
                </a:solidFill>
              </a:rPr>
              <a:t>J</a:t>
            </a:r>
            <a:r>
              <a:rPr lang="es-ES_tradnl" sz="2800" dirty="0" smtClean="0">
                <a:solidFill>
                  <a:srgbClr val="C00000"/>
                </a:solidFill>
              </a:rPr>
              <a:t>.P.</a:t>
            </a:r>
            <a:r>
              <a:rPr lang="pl-PL" sz="2800" dirty="0" smtClean="0">
                <a:solidFill>
                  <a:srgbClr val="C00000"/>
                </a:solidFill>
              </a:rPr>
              <a:t> </a:t>
            </a:r>
            <a:r>
              <a:rPr lang="pl-PL" sz="2800" dirty="0">
                <a:solidFill>
                  <a:srgbClr val="C00000"/>
                </a:solidFill>
              </a:rPr>
              <a:t>Maier &amp; Co</a:t>
            </a:r>
          </a:p>
        </p:txBody>
      </p:sp>
      <p:pic>
        <p:nvPicPr>
          <p:cNvPr id="4" name="Obraz 3" descr="nature14566.pdf - Adobe Acrobat Reader DC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" y="990600"/>
            <a:ext cx="8686800" cy="525779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8328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 sz="180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1007999"/>
            <a:ext cx="8182800" cy="43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 sz="180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6680" y="936000"/>
            <a:ext cx="8293320" cy="4726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54760" y="2376000"/>
            <a:ext cx="8229240" cy="1218960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4000">
                <a:solidFill>
                  <a:srgbClr val="FF3300"/>
                </a:solidFill>
              </a:rPr>
              <a:t>Weaker lines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000" y="1812960"/>
            <a:ext cx="7703280" cy="3470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E.K.Campbell, M.Holz, D.Gerlich, J.P.Maier, Nature, 2015, 523, 7560, 322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4000" y="2348639"/>
            <a:ext cx="5752200" cy="603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9632.7 </a:t>
            </a:r>
            <a:r>
              <a:rPr lang="es-CL" sz="1800" b="0" i="0" u="none" strike="noStrike" kern="1200" dirty="0">
                <a:ln>
                  <a:noFill/>
                </a:ln>
                <a:solidFill>
                  <a:srgbClr val="FF3300"/>
                </a:solidFill>
                <a:latin typeface="Arial" pitchFamily="18"/>
                <a:ea typeface="Microsoft YaHei" pitchFamily="2"/>
                <a:cs typeface="Lucida Sans" pitchFamily="2"/>
              </a:rPr>
              <a:t>0.8</a:t>
            </a:r>
            <a:r>
              <a:rPr lang="es-CL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  9577.5 </a:t>
            </a:r>
            <a:r>
              <a:rPr lang="es-CL" sz="1800" b="0" i="0" u="none" strike="noStrike" kern="1200" dirty="0">
                <a:ln>
                  <a:noFill/>
                </a:ln>
                <a:solidFill>
                  <a:srgbClr val="FF3300"/>
                </a:solidFill>
                <a:latin typeface="Arial" pitchFamily="18"/>
                <a:ea typeface="Microsoft YaHei" pitchFamily="2"/>
                <a:cs typeface="Lucida Sans" pitchFamily="2"/>
              </a:rPr>
              <a:t>1.00</a:t>
            </a:r>
            <a:r>
              <a:rPr lang="es-CL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   9428.5 </a:t>
            </a:r>
            <a:r>
              <a:rPr lang="es-CL" sz="1800" b="0" i="0" u="none" strike="noStrike" kern="1200" dirty="0">
                <a:ln>
                  <a:noFill/>
                </a:ln>
                <a:solidFill>
                  <a:srgbClr val="FF3300"/>
                </a:solidFill>
                <a:latin typeface="Arial" pitchFamily="18"/>
                <a:ea typeface="Microsoft YaHei" pitchFamily="2"/>
                <a:cs typeface="Lucida Sans" pitchFamily="2"/>
              </a:rPr>
              <a:t>0.3</a:t>
            </a:r>
            <a:r>
              <a:rPr lang="es-CL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   9365.9  </a:t>
            </a:r>
            <a:r>
              <a:rPr lang="es-CL" sz="1800" b="0" i="0" u="none" strike="noStrike" kern="1200" dirty="0">
                <a:ln>
                  <a:noFill/>
                </a:ln>
                <a:solidFill>
                  <a:srgbClr val="FF3300"/>
                </a:solidFill>
                <a:latin typeface="Arial" pitchFamily="18"/>
                <a:ea typeface="Microsoft YaHei" pitchFamily="2"/>
                <a:cs typeface="Lucida Sans" pitchFamily="2"/>
              </a:rPr>
              <a:t>0.2</a:t>
            </a:r>
            <a:r>
              <a:rPr lang="es-CL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8000" y="3299040"/>
            <a:ext cx="4658400" cy="3470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E.K.Campbell, J.P.Maier, 2018, ApJ, 858, 36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3839" y="3932640"/>
            <a:ext cx="6077161" cy="603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9632.1 </a:t>
            </a:r>
            <a:r>
              <a:rPr lang="es-CL" sz="1800" b="0" i="0" u="none" strike="noStrike" kern="1200" dirty="0">
                <a:ln>
                  <a:noFill/>
                </a:ln>
                <a:solidFill>
                  <a:srgbClr val="FF3300"/>
                </a:solidFill>
                <a:latin typeface="Arial" pitchFamily="18"/>
                <a:ea typeface="Microsoft YaHei" pitchFamily="2"/>
                <a:cs typeface="Lucida Sans" pitchFamily="2"/>
              </a:rPr>
              <a:t>0.84</a:t>
            </a:r>
            <a:r>
              <a:rPr lang="es-CL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  9577.0 </a:t>
            </a:r>
            <a:r>
              <a:rPr lang="es-CL" sz="1800" b="0" i="0" u="none" strike="noStrike" kern="1200" dirty="0">
                <a:ln>
                  <a:noFill/>
                </a:ln>
                <a:solidFill>
                  <a:srgbClr val="FF3300"/>
                </a:solidFill>
                <a:latin typeface="Arial" pitchFamily="18"/>
                <a:ea typeface="Microsoft YaHei" pitchFamily="2"/>
                <a:cs typeface="Lucida Sans" pitchFamily="2"/>
              </a:rPr>
              <a:t>1.00</a:t>
            </a:r>
            <a:r>
              <a:rPr lang="es-CL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   9427.8 </a:t>
            </a:r>
            <a:r>
              <a:rPr lang="es-CL" sz="1800" b="0" i="0" u="none" strike="noStrike" kern="1200" dirty="0">
                <a:ln>
                  <a:noFill/>
                </a:ln>
                <a:solidFill>
                  <a:srgbClr val="FF3300"/>
                </a:solidFill>
                <a:latin typeface="Arial" pitchFamily="18"/>
                <a:ea typeface="Microsoft YaHei" pitchFamily="2"/>
                <a:cs typeface="Lucida Sans" pitchFamily="2"/>
              </a:rPr>
              <a:t>0.17</a:t>
            </a:r>
            <a:r>
              <a:rPr lang="es-CL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   9365.2  </a:t>
            </a:r>
            <a:r>
              <a:rPr lang="es-CL" sz="1800" b="0" i="0" u="none" strike="noStrike" kern="1200" dirty="0">
                <a:ln>
                  <a:noFill/>
                </a:ln>
                <a:solidFill>
                  <a:srgbClr val="FF3300"/>
                </a:solidFill>
                <a:latin typeface="Arial" pitchFamily="18"/>
                <a:ea typeface="Microsoft YaHei" pitchFamily="2"/>
                <a:cs typeface="Lucida Sans" pitchFamily="2"/>
              </a:rPr>
              <a:t>0.26</a:t>
            </a:r>
            <a:r>
              <a:rPr lang="es-CL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 sz="180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438839"/>
            <a:ext cx="9143640" cy="258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1880" y="3439800"/>
            <a:ext cx="9143640" cy="246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2800">
                <a:solidFill>
                  <a:srgbClr val="FF3300"/>
                </a:solidFill>
              </a:rPr>
              <a:t>Conclusions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00" y="2147400"/>
            <a:ext cx="7319160" cy="21409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There are no (or poor) correlations with dust &amp; molecules &amp; atomic gas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Poor correlation of 9633 with anything → 9633 is a blend of DIBs ?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9577 correlates with 6196, 6614, broad DIBs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C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Both DIBs are weak in “zeta” clouds → the effect of low E(B-V) </a:t>
            </a:r>
            <a:r>
              <a:rPr lang="es-CL" sz="1800" b="0" i="0" u="none" strike="noStrike" kern="1200">
                <a:ln>
                  <a:noFill/>
                </a:ln>
                <a:solidFill>
                  <a:srgbClr val="FF3300"/>
                </a:solidFill>
                <a:latin typeface="Arial" pitchFamily="18"/>
                <a:ea typeface="Microsoft YaHei" pitchFamily="2"/>
                <a:cs typeface="Lucida Sans" pitchFamily="2"/>
              </a:rPr>
              <a:t>or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                                                               UV flux irradiation is needed?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54760" y="2525039"/>
            <a:ext cx="8229240" cy="1218960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3200">
                <a:solidFill>
                  <a:srgbClr val="FFFFFF"/>
                </a:solidFill>
              </a:rPr>
              <a:t> </a:t>
            </a:r>
            <a:r>
              <a:rPr lang="ru-RU" sz="3200">
                <a:solidFill>
                  <a:srgbClr val="6600FF"/>
                </a:solidFill>
              </a:rPr>
              <a:t>Thank  you for attention !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1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9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onstantia"/>
                <a:ea typeface="Microsoft YaHei" pitchFamily="2"/>
                <a:cs typeface="Lucida Sans" pitchFamily="2"/>
              </a:defRPr>
            </a:lvl9pPr>
          </a:lstStyle>
          <a:p>
            <a:endParaRPr lang="ru-RU">
              <a:latin typeface="Constantia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66713"/>
            <a:ext cx="6915150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30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4000" y="2773800"/>
            <a:ext cx="3942000" cy="1114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3600" b="0" i="0" u="none" strike="noStrike" kern="1200">
                <a:ln>
                  <a:noFill/>
                </a:ln>
                <a:solidFill>
                  <a:srgbClr val="FF3300"/>
                </a:solidFill>
                <a:latin typeface="Arial" pitchFamily="18"/>
                <a:ea typeface="Microsoft YaHei" pitchFamily="2"/>
                <a:cs typeface="Lucida Sans" pitchFamily="2"/>
              </a:rPr>
              <a:t>- telluric lines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3600" b="0" i="0" u="none" strike="noStrike" kern="1200">
                <a:ln>
                  <a:noFill/>
                </a:ln>
                <a:solidFill>
                  <a:srgbClr val="FF3300"/>
                </a:solidFill>
                <a:latin typeface="Arial" pitchFamily="18"/>
                <a:ea typeface="Microsoft YaHei" pitchFamily="2"/>
                <a:cs typeface="Lucida Sans" pitchFamily="2"/>
              </a:rPr>
              <a:t>- stellar MgII blend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 sz="180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6000" y="503999"/>
            <a:ext cx="8208000" cy="52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4000">
                <a:solidFill>
                  <a:srgbClr val="FF3300"/>
                </a:solidFill>
              </a:rPr>
              <a:t>Telluric lines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80000" y="1418039"/>
            <a:ext cx="7314840" cy="4485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4000">
                <a:solidFill>
                  <a:srgbClr val="FF3300"/>
                </a:solidFill>
              </a:rPr>
              <a:t>Telluric lines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7160" y="1346040"/>
            <a:ext cx="7890840" cy="491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3496</TotalTime>
  <Words>291</Words>
  <Application>Microsoft Office PowerPoint</Application>
  <PresentationFormat>Экран (4:3)</PresentationFormat>
  <Paragraphs>60</Paragraphs>
  <Slides>46</Slides>
  <Notes>43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Default 1</vt:lpstr>
      <vt:lpstr>On the possible detection of C60+ in the interstellar medium</vt:lpstr>
      <vt:lpstr>Презентация PowerPoint</vt:lpstr>
      <vt:lpstr>Презентация PowerPoint</vt:lpstr>
      <vt:lpstr>Laboratory gas-phase spectrum of C60+ by J.P. Maier &amp; Co</vt:lpstr>
      <vt:lpstr>Презентация PowerPoint</vt:lpstr>
      <vt:lpstr>Презентация PowerPoint</vt:lpstr>
      <vt:lpstr>Презентация PowerPoint</vt:lpstr>
      <vt:lpstr>Telluric lines</vt:lpstr>
      <vt:lpstr>Telluric lines</vt:lpstr>
      <vt:lpstr>Telluric lines</vt:lpstr>
      <vt:lpstr>Galazutdinov, G. A.; Shimansky, V. V.; Bondar, A.; Valyavin, G.; Krełowski, J.   2017, MNRAS, 465, 3956  </vt:lpstr>
      <vt:lpstr>Non-LTE Mg II</vt:lpstr>
      <vt:lpstr>Non-LTE Mg II</vt:lpstr>
      <vt:lpstr>Презентация PowerPoint</vt:lpstr>
      <vt:lpstr>Mg II</vt:lpstr>
      <vt:lpstr>R. Lallement et al., 2018, A&amp;A, 614, A28</vt:lpstr>
      <vt:lpstr>No weights!</vt:lpstr>
      <vt:lpstr>Weighted  fit</vt:lpstr>
      <vt:lpstr>After Correction – No weights</vt:lpstr>
      <vt:lpstr>After Correction – Weighted</vt:lpstr>
      <vt:lpstr>Презентация PowerPoint</vt:lpstr>
      <vt:lpstr>New results</vt:lpstr>
      <vt:lpstr>Презентация PowerPoint</vt:lpstr>
      <vt:lpstr>Versus  dust</vt:lpstr>
      <vt:lpstr>Ti II  3242</vt:lpstr>
      <vt:lpstr>NaI 3303</vt:lpstr>
      <vt:lpstr>FeI 3860</vt:lpstr>
      <vt:lpstr>CN 3876</vt:lpstr>
      <vt:lpstr>CH 4300</vt:lpstr>
      <vt:lpstr>CaI 4227</vt:lpstr>
      <vt:lpstr>CH+  4232</vt:lpstr>
      <vt:lpstr>DIB 5780</vt:lpstr>
      <vt:lpstr>DIB  5797</vt:lpstr>
      <vt:lpstr>DIB 6196</vt:lpstr>
      <vt:lpstr>DIB 6284</vt:lpstr>
      <vt:lpstr>DIB 6284</vt:lpstr>
      <vt:lpstr>DIB6279</vt:lpstr>
      <vt:lpstr>DIB 6284</vt:lpstr>
      <vt:lpstr>DIB 6614</vt:lpstr>
      <vt:lpstr>Презентация PowerPoint</vt:lpstr>
      <vt:lpstr>Презентация PowerPoint</vt:lpstr>
      <vt:lpstr>Weaker lines</vt:lpstr>
      <vt:lpstr>Презентация PowerPoint</vt:lpstr>
      <vt:lpstr>Презентация PowerPoint</vt:lpstr>
      <vt:lpstr>Conclusions</vt:lpstr>
      <vt:lpstr> Thank  you for attention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C60+  vs. Other interstellar features</dc:title>
  <dc:creator>gala</dc:creator>
  <cp:lastModifiedBy>Microsoft</cp:lastModifiedBy>
  <cp:revision>61</cp:revision>
  <dcterms:modified xsi:type="dcterms:W3CDTF">2018-11-05T13:27:06Z</dcterms:modified>
</cp:coreProperties>
</file>